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83" r:id="rId4"/>
    <p:sldId id="284" r:id="rId5"/>
    <p:sldId id="277" r:id="rId6"/>
    <p:sldId id="281" r:id="rId7"/>
    <p:sldId id="287" r:id="rId8"/>
    <p:sldId id="289" r:id="rId9"/>
    <p:sldId id="291" r:id="rId10"/>
    <p:sldId id="295" r:id="rId11"/>
    <p:sldId id="293" r:id="rId12"/>
    <p:sldId id="294" r:id="rId13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68" d="100"/>
          <a:sy n="68" d="100"/>
        </p:scale>
        <p:origin x="-141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992BF-D173-4268-99A2-72A56339FD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3C82D-383D-4ED9-8F82-8FE69B7789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3C2D3-8351-483E-958D-322F97DDA7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6649B-BF74-42B1-AE4C-130C8D61A0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53137-85AF-4D08-9628-4E6670E0D6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FD847-60A0-4BC3-9F39-C35D57D12E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DB256-5AA8-4B82-8922-557738963A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59F5D-DDA5-4C95-8882-9C9B575CB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B451E-06D4-4822-AD8A-AAAC0883B2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1953A-98E8-4820-9728-ECBCB9F2C5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5CAD721-70B5-4B06-963F-40E59AEE95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D5AFEC8-1328-4DE5-BEFB-49ABA20D6B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F:\Работа ПИЛОТНОЙ ПЛОЩАДКИ\разное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6096000" cy="688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smtClean="0">
                <a:solidFill>
                  <a:schemeClr val="hlink"/>
                </a:solidFill>
              </a:rPr>
              <a:t/>
            </a:r>
            <a:br>
              <a:rPr lang="ru-RU" sz="2800" b="1" dirty="0" smtClean="0">
                <a:solidFill>
                  <a:schemeClr val="hlink"/>
                </a:solidFill>
              </a:rPr>
            </a:br>
            <a:endParaRPr lang="ru-RU" sz="2400" b="1" dirty="0" smtClean="0"/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Муниципальное бюджетное дошкольное образовательное учреждение «Сусловский детский сад общеразвивающего вида с приоритетным осуществлением деятельности по физическому направлению развития воспитанников «Березка»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81000" y="5989638"/>
            <a:ext cx="853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 smtClean="0"/>
              <a:t>2016 г</a:t>
            </a:r>
            <a:endParaRPr lang="ru-RU" b="1" dirty="0"/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1524000" y="2133600"/>
            <a:ext cx="6781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/>
            </a:r>
            <a:br>
              <a:rPr lang="ru-RU" sz="4400" b="1">
                <a:solidFill>
                  <a:schemeClr val="tx2"/>
                </a:solidFill>
              </a:rPr>
            </a:br>
            <a:endParaRPr lang="ru-RU" sz="2400" b="1">
              <a:solidFill>
                <a:schemeClr val="tx2"/>
              </a:solidFill>
            </a:endParaRPr>
          </a:p>
        </p:txBody>
      </p:sp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1143000" y="2057400"/>
            <a:ext cx="731520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b="1" dirty="0"/>
              <a:t>«Речевое развитие детей дошкольного возраста в условиях реализации ФГОС ДО»</a:t>
            </a:r>
          </a:p>
          <a:p>
            <a:pPr algn="ctr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4" descr="F:\Работа ПИЛОТНОЙ ПЛОЩАДКИ\разное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3813"/>
            <a:ext cx="9220200" cy="6824663"/>
          </a:xfrm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228600" y="152400"/>
            <a:ext cx="8763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Работа с родителями</a:t>
            </a:r>
          </a:p>
          <a:p>
            <a:pPr algn="ctr"/>
            <a:endParaRPr lang="ru-RU" sz="2000" b="1" dirty="0"/>
          </a:p>
          <a:p>
            <a:pPr algn="just"/>
            <a:r>
              <a:rPr lang="ru-RU" sz="2000" dirty="0" smtClean="0"/>
              <a:t>1. Мастер </a:t>
            </a:r>
            <a:r>
              <a:rPr lang="ru-RU" sz="2000" dirty="0"/>
              <a:t>– </a:t>
            </a:r>
            <a:r>
              <a:rPr lang="ru-RU" sz="2000" dirty="0" smtClean="0"/>
              <a:t>класс: </a:t>
            </a:r>
            <a:r>
              <a:rPr lang="ru-RU" sz="2000" dirty="0"/>
              <a:t>«Развитие речи младших дошкольников посредством пальчиковых игр»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 </a:t>
            </a:r>
            <a:r>
              <a:rPr lang="ru-RU" sz="2000" dirty="0" smtClean="0"/>
              <a:t>2</a:t>
            </a:r>
            <a:r>
              <a:rPr lang="ru-RU" sz="2000" dirty="0"/>
              <a:t>. </a:t>
            </a:r>
            <a:r>
              <a:rPr lang="ru-RU" sz="2000" dirty="0" smtClean="0"/>
              <a:t>Консультация: «Создание в семье условий  для развития у детей интереса и любви к художественной литературе»</a:t>
            </a:r>
            <a:endParaRPr lang="ru-RU" sz="2000" b="1" dirty="0"/>
          </a:p>
          <a:p>
            <a:pPr algn="just"/>
            <a:r>
              <a:rPr lang="ru-RU" sz="2000" dirty="0"/>
              <a:t>3. Семинар – </a:t>
            </a:r>
            <a:r>
              <a:rPr lang="ru-RU" sz="2000" dirty="0" smtClean="0"/>
              <a:t>практикум: </a:t>
            </a:r>
            <a:r>
              <a:rPr lang="ru-RU" sz="2000" dirty="0"/>
              <a:t>«Песочная терапия», как средство развития речи детей младшего дошкольного </a:t>
            </a:r>
            <a:r>
              <a:rPr lang="ru-RU" sz="2000" dirty="0" smtClean="0"/>
              <a:t>возраста» </a:t>
            </a:r>
            <a:endParaRPr lang="ru-RU" sz="2000" b="1" dirty="0"/>
          </a:p>
          <a:p>
            <a:pPr algn="just"/>
            <a:r>
              <a:rPr lang="ru-RU" sz="2000" dirty="0"/>
              <a:t>5. </a:t>
            </a:r>
            <a:r>
              <a:rPr lang="ru-RU" sz="2000" dirty="0" smtClean="0"/>
              <a:t>Информационный стенд: «Технология </a:t>
            </a:r>
            <a:r>
              <a:rPr lang="ru-RU" sz="2000" dirty="0"/>
              <a:t>использования </a:t>
            </a:r>
            <a:r>
              <a:rPr lang="ru-RU" sz="2000" dirty="0" smtClean="0"/>
              <a:t>развивающих логических игр</a:t>
            </a:r>
            <a:r>
              <a:rPr lang="ru-RU" sz="2000" dirty="0"/>
              <a:t>, как средства речевого развития будущего первоклассника» </a:t>
            </a:r>
            <a:endParaRPr lang="ru-RU" sz="2000" b="1" dirty="0"/>
          </a:p>
          <a:p>
            <a:pPr algn="just"/>
            <a:r>
              <a:rPr lang="ru-RU" sz="2000" dirty="0"/>
              <a:t>6. Круглый </a:t>
            </a:r>
            <a:r>
              <a:rPr lang="ru-RU" sz="2000" dirty="0" smtClean="0"/>
              <a:t>стол: «Развитие </a:t>
            </a:r>
            <a:r>
              <a:rPr lang="ru-RU" sz="2000" dirty="0"/>
              <a:t>связной речи детей старшего дошкольного возраста в процессе их приобщения к культурным традициям родного края» </a:t>
            </a:r>
            <a:endParaRPr lang="ru-RU" sz="2000" b="1" dirty="0"/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228600" y="457200"/>
            <a:ext cx="8534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/>
              <a:t>Для достижения поставленных целей и задач воспитатели используют в работе </a:t>
            </a:r>
            <a:r>
              <a:rPr lang="ru-RU" sz="2000" b="1" dirty="0"/>
              <a:t>проектную </a:t>
            </a:r>
            <a:r>
              <a:rPr lang="ru-RU" sz="2000" b="1" dirty="0" smtClean="0"/>
              <a:t>деятельность</a:t>
            </a:r>
            <a:r>
              <a:rPr lang="ru-RU" sz="2000" dirty="0" smtClean="0"/>
              <a:t>. В этом помогает тематическое планирование. </a:t>
            </a:r>
            <a:r>
              <a:rPr lang="ru-RU" sz="2000" dirty="0"/>
              <a:t>Каждый месяц и каждая неделя носит </a:t>
            </a:r>
            <a:r>
              <a:rPr lang="ru-RU" sz="2000" dirty="0" smtClean="0"/>
              <a:t>название. В </a:t>
            </a:r>
            <a:r>
              <a:rPr lang="ru-RU" sz="2000" dirty="0"/>
              <a:t>соответствии с тематикой проекта в группе организуется предметно – развивающая среда( игры, книги, альбомы, макеты и т.д.), с утра воспитатель создаёт </a:t>
            </a:r>
            <a:r>
              <a:rPr lang="ru-RU" sz="2000" b="1" dirty="0"/>
              <a:t>мотивацию</a:t>
            </a:r>
            <a:r>
              <a:rPr lang="ru-RU" sz="2000" dirty="0"/>
              <a:t>, вовлекает детей в совместную  деятельность, </a:t>
            </a:r>
            <a:r>
              <a:rPr lang="ru-RU" sz="2000" b="1" dirty="0"/>
              <a:t>создаёт условия для самостоятельной деятельности детей.</a:t>
            </a:r>
            <a:r>
              <a:rPr lang="ru-RU" sz="2000" dirty="0"/>
              <a:t> Ещё одной особенностью организации непосредственно – образовательной деятельности </a:t>
            </a:r>
            <a:r>
              <a:rPr lang="ru-RU" sz="2000" dirty="0" smtClean="0"/>
              <a:t>по речевому развитию является </a:t>
            </a:r>
            <a:r>
              <a:rPr lang="ru-RU" sz="2000" dirty="0"/>
              <a:t>то, что </a:t>
            </a:r>
            <a:r>
              <a:rPr lang="ru-RU" sz="2000" b="1" dirty="0"/>
              <a:t>образовательная деятельность проходит на фоне играющих детей, </a:t>
            </a:r>
            <a:r>
              <a:rPr lang="ru-RU" sz="2000" dirty="0" smtClean="0"/>
              <a:t>что характерно для разновозрастной группы.</a:t>
            </a:r>
          </a:p>
          <a:p>
            <a:pPr algn="just"/>
            <a:r>
              <a:rPr lang="ru-RU" sz="2000" b="1" dirty="0" smtClean="0"/>
              <a:t>  Развитие речи </a:t>
            </a:r>
            <a:r>
              <a:rPr lang="ru-RU" sz="2000" dirty="0" smtClean="0"/>
              <a:t>– один из важнейших вопросов воспитания и развития ребенка. От того, на </a:t>
            </a:r>
          </a:p>
          <a:p>
            <a:pPr algn="just"/>
            <a:r>
              <a:rPr lang="ru-RU" sz="2000" dirty="0" smtClean="0"/>
              <a:t>сколько будет развита у ребенка </a:t>
            </a:r>
          </a:p>
          <a:p>
            <a:pPr algn="just"/>
            <a:r>
              <a:rPr lang="ru-RU" sz="2000" dirty="0" smtClean="0"/>
              <a:t>речь, зависит успех его обучения </a:t>
            </a:r>
          </a:p>
          <a:p>
            <a:pPr algn="just"/>
            <a:r>
              <a:rPr lang="ru-RU" sz="2000" dirty="0" smtClean="0"/>
              <a:t>в школе  и успех его развития</a:t>
            </a:r>
          </a:p>
          <a:p>
            <a:pPr algn="just"/>
            <a:r>
              <a:rPr lang="ru-RU" sz="2000" dirty="0" smtClean="0"/>
              <a:t>в целом.</a:t>
            </a:r>
            <a:endParaRPr lang="ru-RU" sz="2000" dirty="0"/>
          </a:p>
        </p:txBody>
      </p:sp>
      <p:pic>
        <p:nvPicPr>
          <p:cNvPr id="8" name="Рисунок 7" descr="C:\Users\Win\Desktop\ФОТО УТРЕННИКИ ДС\P1010515.JPG"/>
          <p:cNvPicPr/>
          <p:nvPr/>
        </p:nvPicPr>
        <p:blipFill>
          <a:blip r:embed="rId2" cstate="print"/>
          <a:srcRect l="9458" t="30738" r="2885" b="9193"/>
          <a:stretch>
            <a:fillRect/>
          </a:stretch>
        </p:blipFill>
        <p:spPr bwMode="auto">
          <a:xfrm>
            <a:off x="4572000" y="4495800"/>
            <a:ext cx="43719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07941"/>
          </a:xfr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Игры и дидактические пособия по речевому развитию</a:t>
            </a:r>
          </a:p>
        </p:txBody>
      </p:sp>
      <p:pic>
        <p:nvPicPr>
          <p:cNvPr id="2051" name="Picture 3" descr="C:\Users\Win\Desktop\ФОТО УТРЕННИКИ ДС\PC1313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09800"/>
            <a:ext cx="2377017" cy="1782763"/>
          </a:xfrm>
          <a:prstGeom prst="rect">
            <a:avLst/>
          </a:prstGeom>
          <a:noFill/>
        </p:spPr>
      </p:pic>
      <p:pic>
        <p:nvPicPr>
          <p:cNvPr id="2052" name="Picture 4" descr="C:\Users\Win\Desktop\ФОТО УТРЕННИКИ ДС\PC131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667000"/>
            <a:ext cx="2667000" cy="2000250"/>
          </a:xfrm>
          <a:prstGeom prst="rect">
            <a:avLst/>
          </a:prstGeom>
          <a:noFill/>
        </p:spPr>
      </p:pic>
      <p:pic>
        <p:nvPicPr>
          <p:cNvPr id="2053" name="Picture 5" descr="C:\Users\Win\Desktop\ФОТО УТРЕННИКИ ДС\PC131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530" y="4249050"/>
            <a:ext cx="2514600" cy="1885950"/>
          </a:xfrm>
          <a:prstGeom prst="rect">
            <a:avLst/>
          </a:prstGeom>
          <a:noFill/>
        </p:spPr>
      </p:pic>
      <p:pic>
        <p:nvPicPr>
          <p:cNvPr id="1026" name="Picture 2" descr="C:\Users\Win\Desktop\PC1513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34051">
            <a:off x="5819170" y="4272571"/>
            <a:ext cx="2664883" cy="1998662"/>
          </a:xfrm>
          <a:prstGeom prst="rect">
            <a:avLst/>
          </a:prstGeom>
          <a:noFill/>
        </p:spPr>
      </p:pic>
      <p:pic>
        <p:nvPicPr>
          <p:cNvPr id="1027" name="Picture 3" descr="C:\Users\Win\Desktop\PC1513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79861">
            <a:off x="662818" y="1811135"/>
            <a:ext cx="2597150" cy="1947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F:\Работа ПИЛОТНОЙ ПЛОЩАДКИ\разное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2743200"/>
            <a:ext cx="7772400" cy="857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hlink"/>
                </a:solidFill>
              </a:rPr>
              <a:t/>
            </a:r>
            <a:br>
              <a:rPr lang="ru-RU" sz="2400" b="1" dirty="0" smtClean="0">
                <a:solidFill>
                  <a:schemeClr val="hlink"/>
                </a:solidFill>
              </a:rPr>
            </a:br>
            <a:endParaRPr lang="ru-RU" sz="2400" b="1" dirty="0" smtClean="0">
              <a:solidFill>
                <a:schemeClr val="hlink"/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/>
            </a:r>
            <a:br>
              <a:rPr lang="ru-RU" b="1">
                <a:solidFill>
                  <a:schemeClr val="tx2"/>
                </a:solidFill>
              </a:rPr>
            </a:br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524000" y="771393"/>
            <a:ext cx="579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n-lt"/>
                <a:cs typeface="Times New Roman" panose="02020603050405020304" pitchFamily="18" charset="0"/>
              </a:rPr>
              <a:t>Основная цель –</a:t>
            </a:r>
          </a:p>
          <a:p>
            <a:pPr algn="ctr"/>
            <a:r>
              <a:rPr lang="ru-RU" sz="2800" b="1" dirty="0" smtClean="0">
                <a:latin typeface="+mn-lt"/>
                <a:cs typeface="Times New Roman" panose="02020603050405020304" pitchFamily="18" charset="0"/>
              </a:rPr>
              <a:t> Обеспечить своевременное и эффективное развитие речи как средства общения, познания, самовыражения ребёнка, становление разных видов детской деятельности, на основе овладения языком своего народа. </a:t>
            </a:r>
            <a:endParaRPr lang="ru-RU" sz="2800" b="1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F:\Работа ПИЛОТНОЙ ПЛОЩАДКИ\разное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914400"/>
            <a:ext cx="8229600" cy="84638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/>
              <a:t>Задачи речевого развития в соответствии ФГОС ДО: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dirty="0"/>
              <a:t>Овладение речью как средством общения.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dirty="0"/>
              <a:t>Обогащение активного словаря.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dirty="0"/>
              <a:t>Развитие звуковой и интонационной культуры речи, фонематического слуха.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dirty="0"/>
              <a:t>Развитие связной, грамматически правильной диалогической и монологической речи</a:t>
            </a:r>
            <a:r>
              <a:rPr lang="ru-RU" sz="3200" dirty="0" smtClean="0"/>
              <a:t>.</a:t>
            </a:r>
          </a:p>
          <a:p>
            <a:pPr marL="514350" indent="-514350">
              <a:buFontTx/>
              <a:buAutoNum type="arabicPeriod"/>
              <a:defRPr/>
            </a:pPr>
            <a:endParaRPr lang="ru-RU" sz="3200" dirty="0" smtClean="0"/>
          </a:p>
          <a:p>
            <a:pPr marL="514350" indent="-514350">
              <a:buFontTx/>
              <a:buAutoNum type="arabicPeriod"/>
              <a:defRPr/>
            </a:pPr>
            <a:endParaRPr lang="ru-RU" sz="3200" dirty="0" smtClean="0"/>
          </a:p>
          <a:p>
            <a:pPr marL="514350" indent="-514350">
              <a:buFontTx/>
              <a:buAutoNum type="arabicPeriod"/>
              <a:defRPr/>
            </a:pPr>
            <a:endParaRPr lang="ru-RU" sz="3200" dirty="0" smtClean="0"/>
          </a:p>
          <a:p>
            <a:pPr marL="514350" indent="-514350">
              <a:buFontTx/>
              <a:buAutoNum type="arabicPeriod"/>
              <a:defRPr/>
            </a:pPr>
            <a:endParaRPr lang="ru-RU" sz="3200" dirty="0" smtClean="0"/>
          </a:p>
          <a:p>
            <a:pPr marL="514350" indent="-514350">
              <a:buFontTx/>
              <a:buAutoNum type="arabicPeriod"/>
              <a:defRPr/>
            </a:pPr>
            <a:endParaRPr lang="ru-RU" sz="3200" dirty="0"/>
          </a:p>
          <a:p>
            <a:pPr marL="514350" indent="-514350">
              <a:buFontTx/>
              <a:buAutoNum type="arabicPeriod"/>
              <a:defRPr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F:\Работа ПИЛОТНОЙ ПЛОЩАДКИ\разное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0" y="457200"/>
            <a:ext cx="89154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/>
              <a:t>5. Развитие речевого творчества.</a:t>
            </a:r>
          </a:p>
          <a:p>
            <a:r>
              <a:rPr lang="ru-RU" sz="3200" dirty="0" smtClean="0"/>
              <a:t>           6. Знакомство </a:t>
            </a:r>
            <a:r>
              <a:rPr lang="ru-RU" sz="3200" dirty="0"/>
              <a:t>с книжной культурой, </a:t>
            </a:r>
            <a:r>
              <a:rPr lang="ru-RU" sz="3200" dirty="0" smtClean="0"/>
              <a:t>    </a:t>
            </a:r>
          </a:p>
          <a:p>
            <a:r>
              <a:rPr lang="ru-RU" sz="3200" dirty="0" smtClean="0"/>
              <a:t>            детской литературой,</a:t>
            </a:r>
          </a:p>
          <a:p>
            <a:r>
              <a:rPr lang="ru-RU" sz="3200" dirty="0" smtClean="0"/>
              <a:t>            понимание </a:t>
            </a:r>
            <a:r>
              <a:rPr lang="ru-RU" sz="3200" dirty="0"/>
              <a:t>на слух текстов различных </a:t>
            </a:r>
            <a:r>
              <a:rPr lang="ru-RU" sz="3200" dirty="0" smtClean="0"/>
              <a:t>            </a:t>
            </a:r>
          </a:p>
          <a:p>
            <a:r>
              <a:rPr lang="ru-RU" sz="3200" dirty="0" smtClean="0"/>
              <a:t>            жанров </a:t>
            </a:r>
            <a:r>
              <a:rPr lang="ru-RU" sz="3200" dirty="0"/>
              <a:t>детской литературы.</a:t>
            </a:r>
          </a:p>
          <a:p>
            <a:r>
              <a:rPr lang="ru-RU" sz="3200" dirty="0"/>
              <a:t>     </a:t>
            </a:r>
            <a:r>
              <a:rPr lang="ru-RU" sz="3200" dirty="0" smtClean="0"/>
              <a:t>      7.Формирование </a:t>
            </a:r>
            <a:r>
              <a:rPr lang="ru-RU" sz="3200" dirty="0"/>
              <a:t>звуковой </a:t>
            </a:r>
            <a:r>
              <a:rPr lang="ru-RU" sz="3200" dirty="0" err="1"/>
              <a:t>аналитико</a:t>
            </a:r>
            <a:r>
              <a:rPr lang="ru-RU" sz="3200" dirty="0"/>
              <a:t> </a:t>
            </a:r>
            <a:r>
              <a:rPr lang="ru-RU" sz="3200" dirty="0" smtClean="0"/>
              <a:t>–</a:t>
            </a:r>
          </a:p>
          <a:p>
            <a:r>
              <a:rPr lang="ru-RU" sz="3200" dirty="0" smtClean="0"/>
              <a:t>           синтетической активности как      </a:t>
            </a:r>
          </a:p>
          <a:p>
            <a:r>
              <a:rPr lang="ru-RU" sz="3200" dirty="0" smtClean="0"/>
              <a:t>           </a:t>
            </a:r>
            <a:r>
              <a:rPr lang="ru-RU" sz="3200" dirty="0"/>
              <a:t>предпосылки обучения грамоте.</a:t>
            </a:r>
          </a:p>
          <a:p>
            <a:endParaRPr lang="ru-RU" b="1" dirty="0"/>
          </a:p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F:\Работа ПИЛОТНОЙ ПЛОЩАДКИ\разное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534400" cy="5943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 smtClean="0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/>
            </a:r>
            <a:br>
              <a:rPr lang="ru-RU" b="1">
                <a:solidFill>
                  <a:schemeClr val="tx2"/>
                </a:solidFill>
              </a:rPr>
            </a:br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381000" y="536575"/>
            <a:ext cx="822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  <a:p>
            <a:pPr algn="ctr"/>
            <a:endParaRPr lang="ru-RU" b="1"/>
          </a:p>
          <a:p>
            <a:pPr algn="ctr"/>
            <a:endParaRPr lang="ru-RU" b="1"/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381000"/>
            <a:ext cx="7924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Основные направления работы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1. Развитие словаря:</a:t>
            </a:r>
            <a:r>
              <a:rPr lang="ru-RU" sz="3200" dirty="0" smtClean="0"/>
              <a:t> освоение значений слов и их уместное употребление в соответствии с контекстом высказывания, с ситуацией, в которой происходит общение.</a:t>
            </a:r>
            <a:br>
              <a:rPr lang="ru-RU" sz="3200" dirty="0" smtClean="0"/>
            </a:br>
            <a:r>
              <a:rPr lang="ru-RU" sz="3200" b="1" dirty="0" smtClean="0"/>
              <a:t>2. Воспитание звуковой культуры речи</a:t>
            </a:r>
            <a:r>
              <a:rPr lang="ru-RU" sz="3200" dirty="0" smtClean="0"/>
              <a:t> – развитие восприятия звуков родной речи и произношения.</a:t>
            </a:r>
            <a:br>
              <a:rPr lang="ru-RU" sz="3200" dirty="0" smtClean="0"/>
            </a:br>
            <a:r>
              <a:rPr lang="ru-RU" sz="3200" b="1" dirty="0" smtClean="0"/>
              <a:t>3.Формирование грамматического строя речи</a:t>
            </a:r>
            <a:r>
              <a:rPr lang="ru-RU" sz="3200" dirty="0" smtClean="0"/>
              <a:t>( морфология, синтаксис, словообразование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F:\Работа ПИЛОТНОЙ ПЛОЩАДКИ\разное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914400"/>
            <a:ext cx="8458200" cy="39624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связной речи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(диалогической, монологической)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Воспитание любви и интереса к художественному слову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Формирование элементарного осознания явлений языка и речи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(звук, слово)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1800" b="1" dirty="0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/>
            </a:r>
            <a:br>
              <a:rPr lang="ru-RU" b="1">
                <a:solidFill>
                  <a:schemeClr val="tx2"/>
                </a:solidFill>
              </a:rPr>
            </a:br>
            <a:endParaRPr lang="ru-RU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4" descr="F:\Работа ПИЛОТНОЙ ПЛОЩАДКИ\разное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Win\Desktop\ФОТО УТРЕННИКИ ДС\PC131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09800"/>
            <a:ext cx="200025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0" y="228600"/>
            <a:ext cx="86868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466725" algn="l"/>
              </a:tabLst>
            </a:pPr>
            <a:r>
              <a:rPr lang="ru-RU" b="1" dirty="0">
                <a:cs typeface="Times New Roman" pitchFamily="18" charset="0"/>
              </a:rPr>
              <a:t>Проблемы выявленные в </a:t>
            </a:r>
            <a:r>
              <a:rPr lang="ru-RU" b="1" dirty="0" smtClean="0">
                <a:cs typeface="Times New Roman" pitchFamily="18" charset="0"/>
              </a:rPr>
              <a:t>результате работы по речевому развитию:</a:t>
            </a:r>
          </a:p>
          <a:p>
            <a:pPr algn="ctr" eaLnBrk="0" hangingPunct="0">
              <a:tabLst>
                <a:tab pos="466725" algn="l"/>
              </a:tabLst>
            </a:pPr>
            <a:endParaRPr lang="ru-RU" dirty="0"/>
          </a:p>
          <a:p>
            <a:pPr algn="just" eaLnBrk="0" hangingPunct="0">
              <a:tabLst>
                <a:tab pos="466725" algn="l"/>
              </a:tabLst>
            </a:pPr>
            <a:r>
              <a:rPr lang="ru-RU" dirty="0">
                <a:cs typeface="Times New Roman" pitchFamily="18" charset="0"/>
              </a:rPr>
              <a:t>1</a:t>
            </a:r>
            <a:r>
              <a:rPr lang="ru-RU" u="sng" dirty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Недостаточная компетентность педагогических кадров </a:t>
            </a:r>
            <a:r>
              <a:rPr lang="ru-RU" b="1" dirty="0">
                <a:cs typeface="Times New Roman" pitchFamily="18" charset="0"/>
              </a:rPr>
              <a:t>(речь воспитателя должна быть образцом для подражания, </a:t>
            </a:r>
            <a:r>
              <a:rPr lang="ru-RU" b="1" dirty="0" smtClean="0">
                <a:cs typeface="Times New Roman" pitchFamily="18" charset="0"/>
              </a:rPr>
              <a:t>часто в речи используются «слова </a:t>
            </a:r>
            <a:r>
              <a:rPr lang="ru-RU" b="1" dirty="0">
                <a:cs typeface="Times New Roman" pitchFamily="18" charset="0"/>
              </a:rPr>
              <a:t>– паразиты</a:t>
            </a:r>
            <a:r>
              <a:rPr lang="ru-RU" b="1" dirty="0" smtClean="0">
                <a:cs typeface="Times New Roman" pitchFamily="18" charset="0"/>
              </a:rPr>
              <a:t>»; </a:t>
            </a:r>
            <a:r>
              <a:rPr lang="ru-RU" b="1" dirty="0">
                <a:cs typeface="Times New Roman" pitchFamily="18" charset="0"/>
              </a:rPr>
              <a:t>воспитателю нужно научиться задавать вопросы продуктивного характера, не требующие прямого ответа)</a:t>
            </a:r>
            <a:endParaRPr lang="ru-RU" b="1" dirty="0"/>
          </a:p>
          <a:p>
            <a:pPr algn="just" eaLnBrk="0" hangingPunct="0">
              <a:tabLst>
                <a:tab pos="466725" algn="l"/>
              </a:tabLst>
            </a:pPr>
            <a:r>
              <a:rPr lang="ru-RU" dirty="0">
                <a:cs typeface="Times New Roman" pitchFamily="18" charset="0"/>
              </a:rPr>
              <a:t>2. Недостаточный уровень звуковой культуры речи детей дошкольного возраста, </a:t>
            </a:r>
            <a:r>
              <a:rPr lang="ru-RU" dirty="0" err="1" smtClean="0">
                <a:cs typeface="Times New Roman" pitchFamily="18" charset="0"/>
              </a:rPr>
              <a:t>несформированность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грамматического строя речи, связной речи и интереса к художественному слову</a:t>
            </a:r>
            <a:r>
              <a:rPr lang="ru-RU" dirty="0" smtClean="0">
                <a:cs typeface="Times New Roman" pitchFamily="18" charset="0"/>
              </a:rPr>
              <a:t>.</a:t>
            </a:r>
          </a:p>
          <a:p>
            <a:pPr algn="just" eaLnBrk="0" hangingPunct="0">
              <a:tabLst>
                <a:tab pos="466725" algn="l"/>
              </a:tabLst>
            </a:pPr>
            <a:endParaRPr lang="ru-RU" dirty="0"/>
          </a:p>
          <a:p>
            <a:pPr algn="just" eaLnBrk="0" hangingPunct="0">
              <a:tabLst>
                <a:tab pos="466725" algn="l"/>
              </a:tabLst>
            </a:pPr>
            <a:r>
              <a:rPr lang="ru-RU" b="1" dirty="0">
                <a:cs typeface="Times New Roman" pitchFamily="18" charset="0"/>
              </a:rPr>
              <a:t>Цель: </a:t>
            </a:r>
            <a:r>
              <a:rPr lang="ru-RU" u="sng" dirty="0">
                <a:cs typeface="Times New Roman" pitchFamily="18" charset="0"/>
              </a:rPr>
              <a:t>Создание инновационного образовательного пространства, обеспечивающего условия для приобретения новых профессиональных компетенций </a:t>
            </a:r>
            <a:r>
              <a:rPr lang="ru-RU" u="sng" dirty="0" smtClean="0">
                <a:cs typeface="Times New Roman" pitchFamily="18" charset="0"/>
              </a:rPr>
              <a:t>в </a:t>
            </a:r>
            <a:r>
              <a:rPr lang="ru-RU" u="sng" dirty="0">
                <a:cs typeface="Times New Roman" pitchFamily="18" charset="0"/>
              </a:rPr>
              <a:t>рамках реализации основной образовательной программы. </a:t>
            </a:r>
            <a:endParaRPr lang="ru-RU" u="sng" dirty="0" smtClean="0">
              <a:cs typeface="Times New Roman" pitchFamily="18" charset="0"/>
            </a:endParaRPr>
          </a:p>
          <a:p>
            <a:pPr algn="just" eaLnBrk="0" hangingPunct="0">
              <a:tabLst>
                <a:tab pos="466725" algn="l"/>
              </a:tabLst>
            </a:pPr>
            <a:endParaRPr lang="ru-RU" dirty="0"/>
          </a:p>
          <a:p>
            <a:pPr algn="just" eaLnBrk="0" hangingPunct="0">
              <a:tabLst>
                <a:tab pos="466725" algn="l"/>
              </a:tabLst>
            </a:pPr>
            <a:r>
              <a:rPr lang="ru-RU" b="1" dirty="0">
                <a:cs typeface="Times New Roman" pitchFamily="18" charset="0"/>
              </a:rPr>
              <a:t>Задачи: </a:t>
            </a:r>
            <a:endParaRPr lang="ru-RU" b="1" dirty="0"/>
          </a:p>
          <a:p>
            <a:pPr algn="just" eaLnBrk="0" hangingPunct="0">
              <a:buFontTx/>
              <a:buChar char="•"/>
              <a:tabLst>
                <a:tab pos="466725" algn="l"/>
              </a:tabLst>
            </a:pPr>
            <a:r>
              <a:rPr lang="ru-RU" u="sng" dirty="0" smtClean="0">
                <a:cs typeface="Times New Roman" pitchFamily="18" charset="0"/>
              </a:rPr>
              <a:t>Совершенствовать </a:t>
            </a:r>
            <a:r>
              <a:rPr lang="ru-RU" u="sng" dirty="0">
                <a:cs typeface="Times New Roman" pitchFamily="18" charset="0"/>
              </a:rPr>
              <a:t>профессиональную компетентность руководителей и педагогов детского </a:t>
            </a:r>
            <a:r>
              <a:rPr lang="ru-RU" u="sng" dirty="0" smtClean="0">
                <a:cs typeface="Times New Roman" pitchFamily="18" charset="0"/>
              </a:rPr>
              <a:t>сада</a:t>
            </a:r>
            <a:endParaRPr lang="ru-RU" u="sng" dirty="0"/>
          </a:p>
          <a:p>
            <a:pPr algn="just" eaLnBrk="0" hangingPunct="0">
              <a:buFontTx/>
              <a:buChar char="•"/>
              <a:tabLst>
                <a:tab pos="466725" algn="l"/>
              </a:tabLst>
            </a:pPr>
            <a:r>
              <a:rPr lang="ru-RU" u="sng" dirty="0">
                <a:cs typeface="Times New Roman" pitchFamily="18" charset="0"/>
              </a:rPr>
              <a:t>Создать условия для реализации </a:t>
            </a:r>
            <a:r>
              <a:rPr lang="ru-RU" u="sng" dirty="0" smtClean="0">
                <a:cs typeface="Times New Roman" pitchFamily="18" charset="0"/>
              </a:rPr>
              <a:t>инновационных </a:t>
            </a:r>
            <a:r>
              <a:rPr lang="ru-RU" u="sng" dirty="0">
                <a:cs typeface="Times New Roman" pitchFamily="18" charset="0"/>
              </a:rPr>
              <a:t>педагогических технологий, направленных </a:t>
            </a:r>
            <a:r>
              <a:rPr lang="ru-RU" u="sng" dirty="0" smtClean="0">
                <a:cs typeface="Times New Roman" pitchFamily="18" charset="0"/>
              </a:rPr>
              <a:t>как на речевое развитие, так и на </a:t>
            </a:r>
            <a:r>
              <a:rPr lang="ru-RU" u="sng" dirty="0">
                <a:cs typeface="Times New Roman" pitchFamily="18" charset="0"/>
              </a:rPr>
              <a:t>повышение качества дошкольного образования</a:t>
            </a:r>
            <a:r>
              <a:rPr lang="ru-RU" u="sng" dirty="0" smtClean="0">
                <a:cs typeface="Times New Roman" pitchFamily="18" charset="0"/>
              </a:rPr>
              <a:t>.</a:t>
            </a:r>
          </a:p>
          <a:p>
            <a:pPr algn="just" eaLnBrk="0" hangingPunct="0">
              <a:buFontTx/>
              <a:buChar char="•"/>
              <a:tabLst>
                <a:tab pos="466725" algn="l"/>
              </a:tabLst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buFontTx/>
              <a:buChar char="•"/>
              <a:tabLst>
                <a:tab pos="466725" algn="l"/>
              </a:tabLst>
            </a:pP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Picture 4" descr="F:\Работа ПИЛОТНОЙ ПЛОЩАДКИ\разное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67800" cy="6713538"/>
          </a:xfrm>
        </p:spPr>
      </p:pic>
      <p:sp>
        <p:nvSpPr>
          <p:cNvPr id="24580" name="TextBox 9"/>
          <p:cNvSpPr txBox="1">
            <a:spLocks noChangeArrowheads="1"/>
          </p:cNvSpPr>
          <p:nvPr/>
        </p:nvSpPr>
        <p:spPr bwMode="auto">
          <a:xfrm>
            <a:off x="0" y="9144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" name="Picture 2" descr="C:\Users\Win\Desktop\ФОТО УТРЕННИКИ ДС\PC131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419600"/>
            <a:ext cx="2502957" cy="187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52400" y="228600"/>
            <a:ext cx="853440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Мероприятия, направленные на реализация задач речевого развития</a:t>
            </a:r>
          </a:p>
          <a:p>
            <a:pPr algn="ctr"/>
            <a:r>
              <a:rPr lang="ru-RU" b="1" dirty="0" smtClean="0"/>
              <a:t>Работа с педагогами:</a:t>
            </a:r>
            <a:endParaRPr lang="ru-RU" b="1" dirty="0"/>
          </a:p>
          <a:p>
            <a:pPr algn="just">
              <a:buFontTx/>
              <a:buAutoNum type="arabicPeriod"/>
            </a:pPr>
            <a:r>
              <a:rPr lang="ru-RU" sz="2000" dirty="0"/>
              <a:t> Педагогический </a:t>
            </a:r>
            <a:r>
              <a:rPr lang="ru-RU" sz="2000" dirty="0" smtClean="0"/>
              <a:t>совет: «Использование инновационных технологий в речевом развитии дошкольников»</a:t>
            </a:r>
            <a:endParaRPr lang="ru-RU" sz="2000" b="1" dirty="0"/>
          </a:p>
          <a:p>
            <a:pPr algn="just">
              <a:buFontTx/>
              <a:buAutoNum type="arabicPeriod"/>
            </a:pPr>
            <a:r>
              <a:rPr lang="ru-RU" sz="2000" dirty="0"/>
              <a:t> Семинар – </a:t>
            </a:r>
            <a:r>
              <a:rPr lang="ru-RU" sz="2000" dirty="0" smtClean="0"/>
              <a:t>практикум: </a:t>
            </a:r>
            <a:r>
              <a:rPr lang="ru-RU" sz="2000" dirty="0"/>
              <a:t>«Создание предметно -развивающей среды, способствующей речевому развитию детей дошкольного возраста в условиях введения ФГОС</a:t>
            </a:r>
            <a:r>
              <a:rPr lang="ru-RU" sz="2000" dirty="0" smtClean="0"/>
              <a:t>»</a:t>
            </a:r>
            <a:endParaRPr lang="ru-RU" sz="2000" b="1" dirty="0"/>
          </a:p>
          <a:p>
            <a:pPr algn="just">
              <a:buFontTx/>
              <a:buAutoNum type="arabicPeriod"/>
            </a:pPr>
            <a:r>
              <a:rPr lang="ru-RU" sz="2000" dirty="0"/>
              <a:t> </a:t>
            </a:r>
            <a:r>
              <a:rPr lang="ru-RU" sz="2000" dirty="0" smtClean="0"/>
              <a:t>Консультация: «Роль детской книги в речевом развитии детей дошкольного возраста»</a:t>
            </a:r>
            <a:endParaRPr lang="ru-RU" sz="2000" b="1" dirty="0"/>
          </a:p>
          <a:p>
            <a:pPr algn="just">
              <a:buFontTx/>
              <a:buAutoNum type="arabicPeriod"/>
            </a:pPr>
            <a:r>
              <a:rPr lang="ru-RU" sz="2000" dirty="0"/>
              <a:t> </a:t>
            </a:r>
            <a:r>
              <a:rPr lang="ru-RU" sz="2000" dirty="0" smtClean="0"/>
              <a:t>Круглый стол: «Технология совместной проектной деятельности детей и взрослых, как средство формирования правильной речи ребенка  дошкольного возраста» </a:t>
            </a:r>
          </a:p>
          <a:p>
            <a:pPr algn="just">
              <a:buFontTx/>
              <a:buAutoNum type="arabicPeriod"/>
            </a:pPr>
            <a:r>
              <a:rPr lang="ru-RU" sz="2000" dirty="0" smtClean="0"/>
              <a:t> Из опыта работы:  «Развитие речи ребенка среднего дошкольного возраста посредством технологии исследовательской деятельности»</a:t>
            </a:r>
          </a:p>
          <a:p>
            <a:pPr algn="just">
              <a:buFontTx/>
              <a:buAutoNum type="arabicPeriod"/>
            </a:pPr>
            <a:r>
              <a:rPr lang="ru-RU" sz="2000" dirty="0" smtClean="0"/>
              <a:t>Тематическая проверка: «Интеграция образовательных областей в ходе НОД по речевому развитию»</a:t>
            </a:r>
          </a:p>
          <a:p>
            <a:pPr algn="just">
              <a:buFontTx/>
              <a:buAutoNum type="arabicPeriod"/>
            </a:pPr>
            <a:r>
              <a:rPr lang="ru-RU" sz="2000" dirty="0" smtClean="0"/>
              <a:t>Консультация: «Особенности проведения НОД по речевому развитию в разновозрастной группе»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4" descr="F:\Работа ПИЛОТНОЙ ПЛОЩАДКИ\разное\Рисунок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2" descr="C:\Users\Win\Desktop\ФОТО УТРЕННИКИ ДС\PC131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95800"/>
            <a:ext cx="2743199" cy="205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8600" y="457200"/>
            <a:ext cx="8229600" cy="40934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Мероприятия </a:t>
            </a:r>
            <a:r>
              <a:rPr lang="ru-RU" sz="2000" b="1" dirty="0" smtClean="0"/>
              <a:t>с  детьми:</a:t>
            </a:r>
          </a:p>
          <a:p>
            <a:r>
              <a:rPr lang="ru-RU" sz="2000" b="1" dirty="0" smtClean="0"/>
              <a:t>Непосредственно образовательная деятельность:</a:t>
            </a:r>
            <a:endParaRPr lang="ru-RU" sz="2000" b="1" dirty="0"/>
          </a:p>
          <a:p>
            <a:pPr algn="just">
              <a:buFontTx/>
              <a:buAutoNum type="arabicPeriod"/>
            </a:pP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en-US" sz="2000" dirty="0"/>
              <a:t>I</a:t>
            </a:r>
            <a:r>
              <a:rPr lang="ru-RU" sz="2000" dirty="0"/>
              <a:t> </a:t>
            </a:r>
            <a:r>
              <a:rPr lang="ru-RU" sz="2000" dirty="0" smtClean="0"/>
              <a:t>младшая группа «</a:t>
            </a:r>
            <a:r>
              <a:rPr lang="ru-RU" sz="2000" dirty="0"/>
              <a:t>Развитие речи младших дошкольников посредством пальчиковых игр» </a:t>
            </a:r>
            <a:endParaRPr lang="ru-RU" sz="2000" b="1" dirty="0"/>
          </a:p>
          <a:p>
            <a:pPr algn="just">
              <a:buFontTx/>
              <a:buAutoNum type="arabicPeriod"/>
            </a:pPr>
            <a:r>
              <a:rPr lang="ru-RU" sz="2000" dirty="0"/>
              <a:t> </a:t>
            </a:r>
            <a:r>
              <a:rPr lang="ru-RU" sz="2000" dirty="0" smtClean="0"/>
              <a:t>старшая группа «</a:t>
            </a:r>
            <a:r>
              <a:rPr lang="ru-RU" sz="2000" dirty="0"/>
              <a:t>Речевое развитие ребенка в процессе наблюдения» </a:t>
            </a:r>
            <a:endParaRPr lang="ru-RU" sz="2000" b="1" dirty="0"/>
          </a:p>
          <a:p>
            <a:pPr algn="just">
              <a:buFontTx/>
              <a:buAutoNum type="arabicPeriod"/>
            </a:pPr>
            <a:r>
              <a:rPr lang="ru-RU" sz="2000" dirty="0" smtClean="0"/>
              <a:t> </a:t>
            </a:r>
            <a:r>
              <a:rPr lang="en-US" sz="2000" dirty="0"/>
              <a:t>II</a:t>
            </a:r>
            <a:r>
              <a:rPr lang="ru-RU" sz="2000" dirty="0"/>
              <a:t> </a:t>
            </a:r>
            <a:r>
              <a:rPr lang="ru-RU" sz="2000" dirty="0" smtClean="0"/>
              <a:t>младшая группа </a:t>
            </a:r>
            <a:r>
              <a:rPr lang="ru-RU" sz="2000" dirty="0"/>
              <a:t>«Речевое развитие ребенка через театрализованную деятельность» </a:t>
            </a:r>
            <a:endParaRPr lang="ru-RU" sz="2000" b="1" dirty="0"/>
          </a:p>
          <a:p>
            <a:pPr algn="just">
              <a:buFontTx/>
              <a:buAutoNum type="arabicPeriod"/>
            </a:pPr>
            <a:r>
              <a:rPr lang="ru-RU" sz="2000" dirty="0" smtClean="0"/>
              <a:t>средняя группа </a:t>
            </a:r>
            <a:r>
              <a:rPr lang="ru-RU" sz="2000" dirty="0"/>
              <a:t>«</a:t>
            </a:r>
            <a:r>
              <a:rPr lang="ru-RU" sz="2000" dirty="0" err="1"/>
              <a:t>Инсценирование</a:t>
            </a:r>
            <a:r>
              <a:rPr lang="ru-RU" sz="2000" dirty="0"/>
              <a:t> художественных произведений, как средство развития связной речи дошкольника» </a:t>
            </a:r>
            <a:endParaRPr lang="ru-RU" sz="2000" b="1" dirty="0"/>
          </a:p>
          <a:p>
            <a:pPr algn="just">
              <a:buFontTx/>
              <a:buAutoNum type="arabicPeriod"/>
            </a:pPr>
            <a:r>
              <a:rPr lang="ru-RU" sz="2000" dirty="0" smtClean="0"/>
              <a:t> </a:t>
            </a:r>
            <a:r>
              <a:rPr lang="ru-RU" sz="2000" dirty="0"/>
              <a:t>старшей группы </a:t>
            </a:r>
            <a:r>
              <a:rPr lang="ru-RU" sz="2000" dirty="0" smtClean="0"/>
              <a:t> </a:t>
            </a:r>
            <a:r>
              <a:rPr lang="ru-RU" sz="2000" dirty="0"/>
              <a:t>«Формирование связной речи детей в процессе пересказа </a:t>
            </a:r>
            <a:r>
              <a:rPr lang="ru-RU" sz="2000" dirty="0" smtClean="0"/>
              <a:t>художественного произведения»</a:t>
            </a:r>
          </a:p>
          <a:p>
            <a:pPr algn="just">
              <a:buFontTx/>
              <a:buAutoNum type="arabicPeriod"/>
            </a:pPr>
            <a:r>
              <a:rPr lang="ru-RU" sz="2000" dirty="0" smtClean="0"/>
              <a:t>Подготовительная группа «Подготовка</a:t>
            </a:r>
            <a:r>
              <a:rPr lang="ru-RU" sz="2000" b="1" dirty="0" smtClean="0"/>
              <a:t>  </a:t>
            </a:r>
            <a:r>
              <a:rPr lang="ru-RU" sz="2000" dirty="0" smtClean="0"/>
              <a:t>к обучению грамоте»</a:t>
            </a:r>
            <a:endParaRPr lang="ru-RU" sz="2000" dirty="0"/>
          </a:p>
        </p:txBody>
      </p:sp>
      <p:pic>
        <p:nvPicPr>
          <p:cNvPr id="8" name="Picture 3" descr="C:\Users\Win\Desktop\ФОТО УТРЕННИКИ ДС\PC131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196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990</TotalTime>
  <Words>736</Words>
  <Application>Microsoft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</vt:lpstr>
      <vt:lpstr>        </vt:lpstr>
      <vt:lpstr>Слайд 3</vt:lpstr>
      <vt:lpstr>Слайд 4</vt:lpstr>
      <vt:lpstr>     </vt:lpstr>
      <vt:lpstr>4. Развитие связной речи (диалогической, монологической)   5. Воспитание любви и интереса к художественному слову.  6. Формирование элементарного осознания явлений языка и речи (звук, слово)  </vt:lpstr>
      <vt:lpstr>Слайд 7</vt:lpstr>
      <vt:lpstr>Слайд 8</vt:lpstr>
      <vt:lpstr>Слайд 9</vt:lpstr>
      <vt:lpstr>Слайд 10</vt:lpstr>
      <vt:lpstr>Слайд 11</vt:lpstr>
      <vt:lpstr>Игры и дидактические пособия по речевому развитию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</cp:lastModifiedBy>
  <cp:revision>95</cp:revision>
  <cp:lastPrinted>1601-01-01T00:00:00Z</cp:lastPrinted>
  <dcterms:created xsi:type="dcterms:W3CDTF">2014-01-09T10:31:45Z</dcterms:created>
  <dcterms:modified xsi:type="dcterms:W3CDTF">2016-12-15T04:21:15Z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